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9C598A0-6389-4FD0-A026-3AC0926C5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185631D-31E2-4332-B315-61BF10A50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460A-72C2-479A-824B-679D81ADC588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3E1C65D-4A71-47AF-BD76-FABBAD42A7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3BB66C-7ABE-4C2A-84D7-AE05BA407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39DD-A92B-4F1C-BC38-2E7C8B88C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328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5A44-E243-40BB-AAED-976B10DE93EF}" type="datetimeFigureOut">
              <a:rPr lang="ru-RU" noProof="0" smtClean="0"/>
              <a:pPr/>
              <a:t>18.11.2020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0BD4-A34C-469F-B9A9-E8F46BC9351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50767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pPr/>
              <a:t>1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2337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pPr/>
              <a:t>2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8408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27453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pPr/>
              <a:t>4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02228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pPr/>
              <a:t>5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2453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pPr/>
              <a:t>6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57917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pPr/>
              <a:t>7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03944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C881DD58-6110-42C7-9604-3E312D6C2D3B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25D7ED9-15E8-456B-9043-13ADF8AB79D7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425941-3DD5-41F9-B09F-193FEF772587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7DB92-4810-4389-89B2-054F933E2F5F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D4091-5C1E-4C09-A3E2-A3F3BCA87B79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2D991-7089-4DC2-9503-CA5EF086B634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3EBBD-1E81-4456-8129-DF67B1ED666B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F58C0-F6AD-4BCB-A6F5-F9E7791A3837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</p:spTree>
    <p:extLst>
      <p:ext uri="{BB962C8B-B14F-4D97-AF65-F5344CB8AC3E}">
        <p14:creationId xmlns=""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77DC9-5435-44D0-95AB-3C3F83189E16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галерея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4E216-DE60-44BD-B2E6-80ABE805C558}" type="datetime1">
              <a:rPr lang="ru-RU" noProof="0" smtClean="0"/>
              <a:pPr rtl="0"/>
              <a:t>18.11.2020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бъект 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pPr rtl="0"/>
              <a:t>18.11.2020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8;&#1072;&#1073;&#1086;&#1090;&#1072;\&#1091;&#1095;&#1077;&#1073;&#1085;&#1080;&#1082;&#1080;\7%20&#1082;&#1083;&#1072;&#1089;&#1089;%20&#1089;&#1087;&#1086;&#1090;&#1083;&#1072;&#1081;&#1090;\Spotlight%207%20-%20CD1\Ex.%201,%20p.%2030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&#1056;&#1077;&#1076;&#1072;&#1082;&#1090;&#1080;&#1088;&#1086;&#1074;&#1072;&#1085;&#1080;&#1077;-&#1087;&#1088;&#1077;&#1079;&#1077;&#1085;&#1090;&#1072;&#1094;&#1080;&#1080;-&#1091;&#1095;&#1077;&#1073;&#1085;&#1086;&#1075;&#1086;-&#1079;&#1072;&#1074;&#1077;&#1076;&#1077;&#1085;&#1080;&#1103;-44445997-6769-4d44-8b30-f9e3050adbfb?omkt=ru-RU&amp;ui=ru-RU&amp;rs=ru-RU&amp;ad=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en-US" sz="4900" dirty="0" smtClean="0"/>
              <a:t>Against all odds</a:t>
            </a:r>
            <a:br>
              <a:rPr lang="en-US" sz="4900" dirty="0" smtClean="0"/>
            </a:br>
            <a:r>
              <a:rPr lang="ru-RU" sz="4900" dirty="0" smtClean="0"/>
              <a:t>Вопреки всем </a:t>
            </a:r>
            <a:r>
              <a:rPr lang="ru-RU" sz="4900" dirty="0" smtClean="0"/>
              <a:t>невзгодам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1800" dirty="0" smtClean="0"/>
              <a:t>Страны изучаемого языка и родная страна.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Выдающиеся </a:t>
            </a:r>
            <a:r>
              <a:rPr lang="ru-RU" sz="1800" dirty="0" smtClean="0"/>
              <a:t>люди, их вклад в науку и мировую культуру.</a:t>
            </a: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571" y="3549038"/>
            <a:ext cx="3749040" cy="1819796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b="1" dirty="0" smtClean="0"/>
              <a:t>Презентация подготовлена:</a:t>
            </a:r>
          </a:p>
          <a:p>
            <a:pPr rtl="0"/>
            <a:r>
              <a:rPr lang="ru-RU" dirty="0" smtClean="0"/>
              <a:t>Учителем английского языка </a:t>
            </a:r>
          </a:p>
          <a:p>
            <a:pPr rtl="0"/>
            <a:r>
              <a:rPr lang="ru-RU" dirty="0" smtClean="0"/>
              <a:t>Кондратиной С.А</a:t>
            </a:r>
            <a:r>
              <a:rPr lang="ru-RU" dirty="0" smtClean="0"/>
              <a:t>.</a:t>
            </a:r>
          </a:p>
          <a:p>
            <a:pPr rtl="0"/>
            <a:r>
              <a:rPr lang="ru-RU" dirty="0" smtClean="0"/>
              <a:t>Г.Каменск-Уральский </a:t>
            </a:r>
          </a:p>
          <a:p>
            <a:pPr rtl="0"/>
            <a:r>
              <a:rPr lang="ru-RU" dirty="0" smtClean="0"/>
              <a:t>МАОУ «Средняя школа №15»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4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327"/>
            <a:ext cx="9603275" cy="836022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 smtClean="0"/>
              <a:t>Do  you know these people?</a:t>
            </a:r>
            <a:br>
              <a:rPr lang="en-US" dirty="0" smtClean="0"/>
            </a:br>
            <a:r>
              <a:rPr lang="en-US" dirty="0" smtClean="0"/>
              <a:t>Describe  them.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05" y="1502229"/>
            <a:ext cx="3687398" cy="2988809"/>
          </a:xfrm>
          <a:prstGeom prst="rect">
            <a:avLst/>
          </a:prstGeom>
        </p:spPr>
      </p:pic>
      <p:pic>
        <p:nvPicPr>
          <p:cNvPr id="7" name="Рисунок 6" descr="64175_ratu_elizabeth_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373481"/>
            <a:ext cx="4354286" cy="3265715"/>
          </a:xfrm>
          <a:prstGeom prst="rect">
            <a:avLst/>
          </a:prstGeom>
        </p:spPr>
      </p:pic>
      <p:pic>
        <p:nvPicPr>
          <p:cNvPr id="8" name="Рисунок 7" descr="5aa8bfff370f2c4f548b45a7.jpg"/>
          <p:cNvPicPr>
            <a:picLocks noChangeAspect="1"/>
          </p:cNvPicPr>
          <p:nvPr/>
        </p:nvPicPr>
        <p:blipFill>
          <a:blip r:embed="rId6"/>
          <a:srcRect l="26839"/>
          <a:stretch>
            <a:fillRect/>
          </a:stretch>
        </p:blipFill>
        <p:spPr>
          <a:xfrm>
            <a:off x="7328263" y="1514882"/>
            <a:ext cx="3958046" cy="3041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3623" y="1528354"/>
            <a:ext cx="2508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2400" dirty="0" smtClean="0"/>
              <a:t>BRAVE </a:t>
            </a:r>
            <a:endParaRPr lang="en-US" sz="2400" dirty="0" smtClean="0"/>
          </a:p>
          <a:p>
            <a:r>
              <a:rPr lang="en-US" sz="2400" dirty="0" smtClean="0"/>
              <a:t> ARTISTIC </a:t>
            </a:r>
            <a:endParaRPr lang="en-US" sz="2400" dirty="0" smtClean="0"/>
          </a:p>
          <a:p>
            <a:r>
              <a:rPr lang="en-US" sz="2400" dirty="0" smtClean="0"/>
              <a:t> IMAGINATIVE  </a:t>
            </a:r>
            <a:endParaRPr lang="en-US" sz="2400" dirty="0" smtClean="0"/>
          </a:p>
          <a:p>
            <a:r>
              <a:rPr lang="en-US" sz="2400" dirty="0" smtClean="0"/>
              <a:t>DETERMINED</a:t>
            </a:r>
          </a:p>
          <a:p>
            <a:r>
              <a:rPr lang="en-US" sz="2400" dirty="0" smtClean="0"/>
              <a:t>CLEVER</a:t>
            </a:r>
          </a:p>
        </p:txBody>
      </p:sp>
    </p:spTree>
    <p:extLst>
      <p:ext uri="{BB962C8B-B14F-4D97-AF65-F5344CB8AC3E}">
        <p14:creationId xmlns=""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361950"/>
            <a:ext cx="8802137" cy="1476000"/>
          </a:xfrm>
        </p:spPr>
        <p:txBody>
          <a:bodyPr rtlCol="0"/>
          <a:lstStyle/>
          <a:p>
            <a:pPr rtl="0"/>
            <a:r>
              <a:rPr lang="en-US" dirty="0" smtClean="0"/>
              <a:t>The person I ADMIRE </a:t>
            </a:r>
            <a:br>
              <a:rPr lang="en-US" dirty="0" smtClean="0"/>
            </a:br>
            <a:r>
              <a:rPr lang="en-US" dirty="0" smtClean="0"/>
              <a:t>Stephen  William  Hawking</a:t>
            </a:r>
            <a:endParaRPr lang="ru-RU" dirty="0"/>
          </a:p>
        </p:txBody>
      </p:sp>
      <p:pic>
        <p:nvPicPr>
          <p:cNvPr id="6" name="Содержимое 5" descr="_86611213_866112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5387" y="1415233"/>
            <a:ext cx="3449638" cy="3449638"/>
          </a:xfr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981" y="3278369"/>
            <a:ext cx="3878184" cy="2417037"/>
          </a:xfrm>
          <a:prstGeom prst="rect">
            <a:avLst/>
          </a:prstGeom>
        </p:spPr>
      </p:pic>
      <p:pic>
        <p:nvPicPr>
          <p:cNvPr id="8" name="Рисунок 7" descr="5aa8bfff370f2c4f548b45a7.jpg"/>
          <p:cNvPicPr>
            <a:picLocks noChangeAspect="1"/>
          </p:cNvPicPr>
          <p:nvPr/>
        </p:nvPicPr>
        <p:blipFill>
          <a:blip r:embed="rId6"/>
          <a:srcRect l="25844" r="6165"/>
          <a:stretch>
            <a:fillRect/>
          </a:stretch>
        </p:blipFill>
        <p:spPr>
          <a:xfrm>
            <a:off x="7507881" y="1384663"/>
            <a:ext cx="3791491" cy="3135493"/>
          </a:xfrm>
          <a:prstGeom prst="rect">
            <a:avLst/>
          </a:prstGeom>
        </p:spPr>
      </p:pic>
      <p:pic>
        <p:nvPicPr>
          <p:cNvPr id="9" name="Ex. 1, p. 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19303" y="1643742"/>
            <a:ext cx="304800" cy="304800"/>
          </a:xfrm>
          <a:prstGeom prst="rect">
            <a:avLst/>
          </a:prstGeom>
        </p:spPr>
      </p:pic>
      <p:pic>
        <p:nvPicPr>
          <p:cNvPr id="10" name="Графический объект 4" descr="Мозг в голове">
            <a:extLst>
              <a:ext uri="{FF2B5EF4-FFF2-40B4-BE49-F238E27FC236}">
                <a16:creationId xmlns=""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8259" y="17326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n-US" dirty="0" smtClean="0"/>
              <a:t>New  words and expressions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476103"/>
            <a:ext cx="9603275" cy="4362993"/>
          </a:xfrm>
        </p:spPr>
        <p:txBody>
          <a:bodyPr rtlCol="0">
            <a:normAutofit lnSpcReduction="10000"/>
          </a:bodyPr>
          <a:lstStyle/>
          <a:p>
            <a:pPr lvl="0" rtl="0"/>
            <a:r>
              <a:rPr lang="en-US" dirty="0" smtClean="0"/>
              <a:t>Laws of the universe – </a:t>
            </a:r>
            <a:r>
              <a:rPr lang="ru-RU" dirty="0" smtClean="0"/>
              <a:t>законы вселенной</a:t>
            </a:r>
            <a:endParaRPr lang="en-US" dirty="0" smtClean="0"/>
          </a:p>
          <a:p>
            <a:pPr lvl="0" rtl="0"/>
            <a:r>
              <a:rPr lang="en-US" dirty="0" smtClean="0"/>
              <a:t>Diagnose – </a:t>
            </a:r>
            <a:r>
              <a:rPr lang="ru-RU" dirty="0" smtClean="0"/>
              <a:t>диагностировать</a:t>
            </a:r>
          </a:p>
          <a:p>
            <a:pPr lvl="0" rtl="0"/>
            <a:r>
              <a:rPr lang="en-US" dirty="0" smtClean="0"/>
              <a:t>Muscles – </a:t>
            </a:r>
            <a:r>
              <a:rPr lang="ru-RU" dirty="0" smtClean="0"/>
              <a:t>мышцы, мускулы</a:t>
            </a:r>
          </a:p>
          <a:p>
            <a:pPr lvl="0" rtl="0"/>
            <a:r>
              <a:rPr lang="en-US" dirty="0" smtClean="0"/>
              <a:t>Start a career – </a:t>
            </a:r>
            <a:r>
              <a:rPr lang="ru-RU" dirty="0" smtClean="0"/>
              <a:t>начинать карьеру</a:t>
            </a:r>
          </a:p>
          <a:p>
            <a:pPr lvl="0" rtl="0"/>
            <a:r>
              <a:rPr lang="en-US" dirty="0" smtClean="0"/>
              <a:t>Blinking – </a:t>
            </a:r>
            <a:r>
              <a:rPr lang="ru-RU" dirty="0" smtClean="0"/>
              <a:t>моргание</a:t>
            </a:r>
            <a:endParaRPr lang="en-US" dirty="0" smtClean="0"/>
          </a:p>
          <a:p>
            <a:pPr lvl="0" rtl="0"/>
            <a:r>
              <a:rPr lang="en-US" dirty="0" smtClean="0"/>
              <a:t>Wheelchair – </a:t>
            </a:r>
            <a:r>
              <a:rPr lang="ru-RU" dirty="0" smtClean="0"/>
              <a:t>инвалидное кресло </a:t>
            </a:r>
            <a:endParaRPr lang="en-US" dirty="0" smtClean="0"/>
          </a:p>
          <a:p>
            <a:pPr lvl="0" rtl="0"/>
            <a:r>
              <a:rPr lang="en-US" dirty="0" smtClean="0"/>
              <a:t>Enable – </a:t>
            </a:r>
            <a:r>
              <a:rPr lang="ru-RU" dirty="0" smtClean="0"/>
              <a:t>позволять</a:t>
            </a:r>
            <a:endParaRPr lang="en-US" dirty="0" smtClean="0"/>
          </a:p>
          <a:p>
            <a:pPr lvl="0" rtl="0"/>
            <a:r>
              <a:rPr lang="en-US" dirty="0" smtClean="0"/>
              <a:t>Give up – </a:t>
            </a:r>
            <a:r>
              <a:rPr lang="ru-RU" dirty="0" smtClean="0"/>
              <a:t> сдаваться</a:t>
            </a:r>
            <a:endParaRPr lang="en-US" dirty="0" smtClean="0"/>
          </a:p>
          <a:p>
            <a:pPr lvl="0" rtl="0"/>
            <a:r>
              <a:rPr lang="en-US" dirty="0" smtClean="0"/>
              <a:t>Achieve – </a:t>
            </a:r>
            <a:r>
              <a:rPr lang="ru-RU" dirty="0" smtClean="0"/>
              <a:t>достигать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en-US" dirty="0" smtClean="0"/>
              <a:t>Look at the pictures and name the words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024C14A-E496-4FF0-8939-7E31F6B95C48}"/>
              </a:ext>
            </a:extLst>
          </p:cNvPr>
          <p:cNvSpPr txBox="1">
            <a:spLocks/>
          </p:cNvSpPr>
          <p:nvPr/>
        </p:nvSpPr>
        <p:spPr>
          <a:xfrm>
            <a:off x="4864468" y="5510822"/>
            <a:ext cx="6270258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endParaRPr lang="ru-RU" sz="105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Графический объект 6" descr="Шестеренки">
            <a:extLst>
              <a:ext uri="{FF2B5EF4-FFF2-40B4-BE49-F238E27FC236}">
                <a16:creationId xmlns=""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424" y="243287"/>
            <a:ext cx="1122450" cy="1122450"/>
          </a:xfrm>
          <a:prstGeom prst="rect">
            <a:avLst/>
          </a:prstGeom>
        </p:spPr>
      </p:pic>
      <p:pic>
        <p:nvPicPr>
          <p:cNvPr id="9" name="Содержимое 8" descr="start_russia_solution_1_1_teaser_fallback_retina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06348" y="1685427"/>
            <a:ext cx="3840162" cy="3840162"/>
          </a:xfrm>
        </p:spPr>
      </p:pic>
      <p:pic>
        <p:nvPicPr>
          <p:cNvPr id="10" name="Рисунок 9" descr="myshc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88" y="1750422"/>
            <a:ext cx="5562601" cy="3178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0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Look at the </a:t>
            </a:r>
            <a:r>
              <a:rPr lang="en-US" dirty="0" smtClean="0"/>
              <a:t>pictures </a:t>
            </a:r>
            <a:r>
              <a:rPr lang="en-US" dirty="0" smtClean="0"/>
              <a:t>and </a:t>
            </a:r>
            <a:r>
              <a:rPr lang="en-US" dirty="0" smtClean="0"/>
              <a:t>name the words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96946F-82A2-4DBD-98DD-DB5D7C5D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91404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15ED6EF-4F9A-41A9-B336-BFC6782228D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91404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77A6E10-A1AB-44F7-B196-12B4EE7B21E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91404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BD5DDD4-B30F-43B5-9BA0-190CC29E9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lvl="2"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19" name="Содержимое 18" descr="достигать.png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8132355" y="1613672"/>
            <a:ext cx="3128145" cy="3128145"/>
          </a:xfrm>
        </p:spPr>
      </p:pic>
      <p:pic>
        <p:nvPicPr>
          <p:cNvPr id="18" name="Содержимое 17" descr="Без названия (1).jpg"/>
          <p:cNvPicPr>
            <a:picLocks noGrp="1" noChangeAspect="1"/>
          </p:cNvPicPr>
          <p:nvPr>
            <p:ph idx="12"/>
          </p:nvPr>
        </p:nvPicPr>
        <p:blipFill>
          <a:blip r:embed="rId4"/>
          <a:stretch>
            <a:fillRect/>
          </a:stretch>
        </p:blipFill>
        <p:spPr>
          <a:xfrm>
            <a:off x="4425017" y="3435533"/>
            <a:ext cx="3436463" cy="1598112"/>
          </a:xfrm>
        </p:spPr>
      </p:pic>
      <p:pic>
        <p:nvPicPr>
          <p:cNvPr id="17" name="Содержимое 16" descr="scale_1200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1798" y="2024742"/>
            <a:ext cx="4173645" cy="2246813"/>
          </a:xfrm>
        </p:spPr>
      </p:pic>
    </p:spTree>
    <p:extLst>
      <p:ext uri="{BB962C8B-B14F-4D97-AF65-F5344CB8AC3E}">
        <p14:creationId xmlns="" xmlns:p14="http://schemas.microsoft.com/office/powerpoint/2010/main" val="24122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Phrasal  verb Give</a:t>
            </a:r>
            <a:endParaRPr lang="ru-RU" dirty="0"/>
          </a:p>
        </p:txBody>
      </p:sp>
      <p:sp>
        <p:nvSpPr>
          <p:cNvPr id="8" name="Надпись 7">
            <a:hlinkClick r:id="rId3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205172"/>
            <a:ext cx="9096374" cy="3076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US" sz="2800" dirty="0" smtClean="0">
                <a:solidFill>
                  <a:srgbClr val="0070C0"/>
                </a:solidFill>
              </a:rPr>
              <a:t>                  </a:t>
            </a:r>
          </a:p>
          <a:p>
            <a:pPr algn="ctr" rtl="0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                                      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give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245" y="2080260"/>
            <a:ext cx="1524000" cy="1600200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5630092" y="3879668"/>
            <a:ext cx="679268" cy="796835"/>
          </a:xfrm>
          <a:prstGeom prst="downArrow">
            <a:avLst>
              <a:gd name="adj1" fmla="val 50000"/>
              <a:gd name="adj2" fmla="val 44747"/>
            </a:avLst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4206240" y="2821577"/>
            <a:ext cx="822960" cy="666206"/>
          </a:xfrm>
          <a:prstGeom prst="left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779623" y="2847703"/>
            <a:ext cx="862149" cy="613954"/>
          </a:xfrm>
          <a:prstGeom prst="right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51314" y="2847703"/>
            <a:ext cx="17242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Away </a:t>
            </a:r>
          </a:p>
          <a:p>
            <a:r>
              <a:rPr lang="ru-RU" dirty="0" smtClean="0"/>
              <a:t>раздавать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2965269"/>
            <a:ext cx="146304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Up </a:t>
            </a:r>
          </a:p>
          <a:p>
            <a:r>
              <a:rPr lang="ru-RU" dirty="0" smtClean="0"/>
              <a:t>Сдаваться, бросать делать что-либо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81897" y="4898571"/>
            <a:ext cx="15152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Back </a:t>
            </a:r>
          </a:p>
          <a:p>
            <a:r>
              <a:rPr lang="ru-RU" dirty="0" smtClean="0"/>
              <a:t>возвращать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They gave __________ their old toys to the poor children.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He gave __________ smoking last year.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Give me ________ my book, please.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necessary preposition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Write an article about the person you admire. Use the plan:</a:t>
            </a:r>
          </a:p>
          <a:p>
            <a:r>
              <a:rPr lang="en-US" dirty="0" smtClean="0"/>
              <a:t>Name, date/place of birth, profession</a:t>
            </a:r>
          </a:p>
          <a:p>
            <a:r>
              <a:rPr lang="en-US" dirty="0" smtClean="0"/>
              <a:t>Early ears</a:t>
            </a:r>
          </a:p>
          <a:p>
            <a:r>
              <a:rPr lang="en-US" dirty="0" smtClean="0"/>
              <a:t>Later years</a:t>
            </a:r>
          </a:p>
          <a:p>
            <a:r>
              <a:rPr lang="en-US" dirty="0" smtClean="0"/>
              <a:t>The reasons why you admire him/her</a:t>
            </a:r>
          </a:p>
          <a:p>
            <a:pPr>
              <a:buNone/>
            </a:pPr>
            <a:r>
              <a:rPr lang="en-US" b="1" dirty="0" smtClean="0"/>
              <a:t>Use ex.1 as an example (80-100 words).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66921596_win32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30478202_TF66921596" id="{DA1193DF-1FDB-4862-9E11-BB117E2161B0}" vid="{19837233-6113-479A-93B2-AE8D7055E84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6B76F2-1AE1-4A2A-A5B3-D462CC5E81F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tf66921596_win32</Template>
  <TotalTime>0</TotalTime>
  <Words>180</Words>
  <Application>Microsoft Office PowerPoint</Application>
  <PresentationFormat>Произвольный</PresentationFormat>
  <Paragraphs>52</Paragraphs>
  <Slides>9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tf66921596_win32</vt:lpstr>
      <vt:lpstr>Against all odds Вопреки всем невзгодам Страны изучаемого языка и родная страна.  Выдающиеся люди, их вклад в науку и мировую культуру.</vt:lpstr>
      <vt:lpstr>Do  you know these people? Describe  them.</vt:lpstr>
      <vt:lpstr>The person I ADMIRE  Stephen  William  Hawking</vt:lpstr>
      <vt:lpstr>New  words and expressions</vt:lpstr>
      <vt:lpstr>Look at the pictures and name the words</vt:lpstr>
      <vt:lpstr>Look at the pictures and name the words</vt:lpstr>
      <vt:lpstr>Phrasal  verb Give</vt:lpstr>
      <vt:lpstr>Choose the necessary preposition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2020-11-18T17:17:43Z</dcterms:created>
  <dcterms:modified xsi:type="dcterms:W3CDTF">2020-11-18T19:27:15Z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